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2"/>
  </p:notesMasterIdLst>
  <p:sldIdLst>
    <p:sldId id="256" r:id="rId2"/>
    <p:sldId id="258" r:id="rId3"/>
    <p:sldId id="357" r:id="rId4"/>
    <p:sldId id="405" r:id="rId5"/>
    <p:sldId id="358" r:id="rId6"/>
    <p:sldId id="348" r:id="rId7"/>
    <p:sldId id="402" r:id="rId8"/>
    <p:sldId id="403" r:id="rId9"/>
    <p:sldId id="278" r:id="rId10"/>
    <p:sldId id="404" r:id="rId11"/>
    <p:sldId id="401" r:id="rId12"/>
    <p:sldId id="349" r:id="rId13"/>
    <p:sldId id="350" r:id="rId14"/>
    <p:sldId id="352" r:id="rId15"/>
    <p:sldId id="356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6" r:id="rId24"/>
    <p:sldId id="397" r:id="rId25"/>
    <p:sldId id="398" r:id="rId26"/>
    <p:sldId id="399" r:id="rId27"/>
    <p:sldId id="394" r:id="rId28"/>
    <p:sldId id="395" r:id="rId29"/>
    <p:sldId id="400" r:id="rId30"/>
    <p:sldId id="354" r:id="rId31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Noto Sans KR" panose="020B0500000000000000" pitchFamily="34" charset="-127"/>
      <p:regular r:id="rId41"/>
    </p:embeddedFont>
    <p:embeddedFont>
      <p:font typeface="Noto Sans KR Black" panose="020B0A00000000000000" pitchFamily="34" charset="-127"/>
      <p:bold r:id="rId42"/>
    </p:embeddedFont>
    <p:embeddedFont>
      <p:font typeface="Vidaloka" panose="020B0600000101010101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070F6-6D49-4A3E-A1CD-AFAA34751078}">
  <a:tblStyle styleId="{842070F6-6D49-4A3E-A1CD-AFAA34751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878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421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238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61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324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542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313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595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70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46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642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945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122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87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53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998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011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396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3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454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17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509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29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6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69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99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9" r:id="rId3"/>
    <p:sldLayoutId id="2147483663" r:id="rId4"/>
    <p:sldLayoutId id="2147483677" r:id="rId5"/>
    <p:sldLayoutId id="2147483678" r:id="rId6"/>
    <p:sldLayoutId id="214748367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ctrTitle"/>
          </p:nvPr>
        </p:nvSpPr>
        <p:spPr>
          <a:xfrm>
            <a:off x="1039975" y="1058780"/>
            <a:ext cx="7064100" cy="20412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CloudFront</a:t>
            </a:r>
            <a:endParaRPr b="1" dirty="0"/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1"/>
          </p:nvPr>
        </p:nvSpPr>
        <p:spPr>
          <a:xfrm>
            <a:off x="1039950" y="3282865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3-YC 20181820 </a:t>
            </a: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신경식</a:t>
            </a:r>
            <a:endParaRPr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ko-KR" b="1" dirty="0"/>
              <a:t>Amazon S3</a:t>
            </a:r>
            <a:endParaRPr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C9D950-26DA-4064-5597-E8388AB4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08648"/>
            <a:ext cx="3719334" cy="2789500"/>
          </a:xfrm>
          <a:prstGeom prst="rect">
            <a:avLst/>
          </a:prstGeom>
        </p:spPr>
      </p:pic>
      <p:sp>
        <p:nvSpPr>
          <p:cNvPr id="17" name="Google Shape;980;p99">
            <a:extLst>
              <a:ext uri="{FF2B5EF4-FFF2-40B4-BE49-F238E27FC236}">
                <a16:creationId xmlns:a16="http://schemas.microsoft.com/office/drawing/2014/main" id="{442FC69A-AE9A-4F70-E72D-602E48054B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55502" y="1329366"/>
            <a:ext cx="4190962" cy="2548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온라인 스토리지 서비스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단순 웹 서비스 인터페이스 사용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버킷과 객체라는 개념 사용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ko-KR" b="1" dirty="0"/>
              <a:t>Amazon S3 </a:t>
            </a:r>
            <a:r>
              <a:rPr lang="ko-KR" altLang="en-US" b="1" dirty="0"/>
              <a:t>특징</a:t>
            </a:r>
            <a:endParaRPr b="1" dirty="0"/>
          </a:p>
        </p:txBody>
      </p:sp>
      <p:sp>
        <p:nvSpPr>
          <p:cNvPr id="3" name="Google Shape;870;p89">
            <a:extLst>
              <a:ext uri="{FF2B5EF4-FFF2-40B4-BE49-F238E27FC236}">
                <a16:creationId xmlns:a16="http://schemas.microsoft.com/office/drawing/2014/main" id="{C99C429C-09D9-7C8F-8291-1974D3CCB7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31734" y="1932023"/>
            <a:ext cx="2433253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ko-KR" altLang="en-US" sz="1600" b="1"/>
              <a:t>파일 수의 제한 없음</a:t>
            </a:r>
            <a:endParaRPr lang="en-US" altLang="ko-KR" sz="1600" b="1" dirty="0"/>
          </a:p>
        </p:txBody>
      </p:sp>
      <p:sp>
        <p:nvSpPr>
          <p:cNvPr id="5" name="Google Shape;872;p89">
            <a:extLst>
              <a:ext uri="{FF2B5EF4-FFF2-40B4-BE49-F238E27FC236}">
                <a16:creationId xmlns:a16="http://schemas.microsoft.com/office/drawing/2014/main" id="{6208FBD2-6318-A86B-08B8-577D65F1237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16934" y="1922446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/>
              <a:t>스토리지 관리 및 모니터링 제공</a:t>
            </a:r>
            <a:endParaRPr sz="2000" b="1" dirty="0"/>
          </a:p>
        </p:txBody>
      </p:sp>
      <p:sp>
        <p:nvSpPr>
          <p:cNvPr id="32" name="Google Shape;872;p89">
            <a:extLst>
              <a:ext uri="{FF2B5EF4-FFF2-40B4-BE49-F238E27FC236}">
                <a16:creationId xmlns:a16="http://schemas.microsoft.com/office/drawing/2014/main" id="{F356898E-97EF-36CB-A3BB-E97F44D3EEAC}"/>
              </a:ext>
            </a:extLst>
          </p:cNvPr>
          <p:cNvSpPr txBox="1">
            <a:spLocks/>
          </p:cNvSpPr>
          <p:nvPr/>
        </p:nvSpPr>
        <p:spPr>
          <a:xfrm>
            <a:off x="2327470" y="3262173"/>
            <a:ext cx="1773186" cy="66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ko-KR" altLang="en-US" sz="1600" b="1" dirty="0"/>
              <a:t>인증을 통한 </a:t>
            </a:r>
            <a:r>
              <a:rPr lang="ko-KR" altLang="en-US" sz="1600" b="1" dirty="0" err="1"/>
              <a:t>엑세스</a:t>
            </a:r>
            <a:r>
              <a:rPr lang="ko-KR" altLang="en-US" sz="1600" b="1" dirty="0"/>
              <a:t> 제한</a:t>
            </a:r>
          </a:p>
        </p:txBody>
      </p:sp>
      <p:sp>
        <p:nvSpPr>
          <p:cNvPr id="33" name="Google Shape;870;p89">
            <a:extLst>
              <a:ext uri="{FF2B5EF4-FFF2-40B4-BE49-F238E27FC236}">
                <a16:creationId xmlns:a16="http://schemas.microsoft.com/office/drawing/2014/main" id="{016A4B56-65F8-A68B-71A9-87EB375E1236}"/>
              </a:ext>
            </a:extLst>
          </p:cNvPr>
          <p:cNvSpPr txBox="1">
            <a:spLocks/>
          </p:cNvSpPr>
          <p:nvPr/>
        </p:nvSpPr>
        <p:spPr>
          <a:xfrm>
            <a:off x="4618044" y="3418012"/>
            <a:ext cx="215418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ko-KR" altLang="en-US" sz="1600" b="1" dirty="0"/>
              <a:t>정보의 중요도에 따라 보호 수준 차등 설정을 통한 비용 절감</a:t>
            </a:r>
            <a:endParaRPr lang="en-US" altLang="ko-KR" sz="1600" b="1" dirty="0"/>
          </a:p>
        </p:txBody>
      </p:sp>
      <p:pic>
        <p:nvPicPr>
          <p:cNvPr id="4" name="그래픽 3" descr="계층 구조형 단색으로 채워진">
            <a:extLst>
              <a:ext uri="{FF2B5EF4-FFF2-40B4-BE49-F238E27FC236}">
                <a16:creationId xmlns:a16="http://schemas.microsoft.com/office/drawing/2014/main" id="{66C92F33-1327-C1BA-8A84-ACCBEA9E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7077" y="1811386"/>
            <a:ext cx="579120" cy="579120"/>
          </a:xfrm>
          <a:prstGeom prst="rect">
            <a:avLst/>
          </a:prstGeom>
        </p:spPr>
      </p:pic>
      <p:pic>
        <p:nvPicPr>
          <p:cNvPr id="7" name="그래픽 6" descr="무한대 단색으로 채워진">
            <a:extLst>
              <a:ext uri="{FF2B5EF4-FFF2-40B4-BE49-F238E27FC236}">
                <a16:creationId xmlns:a16="http://schemas.microsoft.com/office/drawing/2014/main" id="{E4DC4595-DA84-54CB-6C14-2EB6A6EB8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2753" y="1776117"/>
            <a:ext cx="619263" cy="619263"/>
          </a:xfrm>
          <a:prstGeom prst="rect">
            <a:avLst/>
          </a:prstGeom>
        </p:spPr>
      </p:pic>
      <p:pic>
        <p:nvPicPr>
          <p:cNvPr id="9" name="그래픽 8" descr="아이 스캔 단색으로 채워진">
            <a:extLst>
              <a:ext uri="{FF2B5EF4-FFF2-40B4-BE49-F238E27FC236}">
                <a16:creationId xmlns:a16="http://schemas.microsoft.com/office/drawing/2014/main" id="{5230A8B2-DEE4-7524-59AE-E19B062C5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1889" y="3259234"/>
            <a:ext cx="668678" cy="668678"/>
          </a:xfrm>
          <a:prstGeom prst="rect">
            <a:avLst/>
          </a:prstGeom>
        </p:spPr>
      </p:pic>
      <p:pic>
        <p:nvPicPr>
          <p:cNvPr id="34" name="그래픽 33" descr="동전 단색으로 채워진">
            <a:extLst>
              <a:ext uri="{FF2B5EF4-FFF2-40B4-BE49-F238E27FC236}">
                <a16:creationId xmlns:a16="http://schemas.microsoft.com/office/drawing/2014/main" id="{E509B70A-C5FA-F055-AE64-A8D5B2C636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66034" y="3259234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3038925" y="2594186"/>
            <a:ext cx="5010912" cy="5155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CloudFront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r>
              <a:rPr lang="ko-KR" altLang="en-US" b="1" dirty="0"/>
              <a:t>활용 사례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81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-KR" altLang="en-US" b="1" dirty="0"/>
              <a:t>사례 </a:t>
            </a:r>
            <a:r>
              <a:rPr lang="en-US" altLang="ko-KR" b="1" dirty="0"/>
              <a:t>: </a:t>
            </a:r>
            <a:r>
              <a:rPr lang="ko-KR" altLang="en-US" b="1" dirty="0"/>
              <a:t>웨이브</a:t>
            </a:r>
            <a:r>
              <a:rPr lang="en-US" altLang="ko-KR" b="1" dirty="0"/>
              <a:t> (</a:t>
            </a:r>
            <a:r>
              <a:rPr lang="ko-KR" altLang="en-US" b="1" dirty="0"/>
              <a:t>콘텐츠연합플랫폼</a:t>
            </a:r>
            <a:r>
              <a:rPr lang="en-US" altLang="ko-KR" b="1" dirty="0"/>
              <a:t>)</a:t>
            </a:r>
            <a:endParaRPr b="1" dirty="0"/>
          </a:p>
        </p:txBody>
      </p:sp>
      <p:sp>
        <p:nvSpPr>
          <p:cNvPr id="9" name="Google Shape;980;p99">
            <a:extLst>
              <a:ext uri="{FF2B5EF4-FFF2-40B4-BE49-F238E27FC236}">
                <a16:creationId xmlns:a16="http://schemas.microsoft.com/office/drawing/2014/main" id="{7F70ED81-26F3-D252-37B4-88F65B5908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09198" y="2401824"/>
            <a:ext cx="3957600" cy="2548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지상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+ </a:t>
            </a:r>
            <a:r>
              <a:rPr lang="en-US" altLang="ko-KR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sk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텔레콤 합작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대한민국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OTT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Amazon CloudFront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사용하여 미디어에 대한 기술적인 컨트롤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적은비용으로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빠르게 트랜스코딩 가능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0BF55-5049-0458-5728-46371FCE408A}"/>
              </a:ext>
            </a:extLst>
          </p:cNvPr>
          <p:cNvSpPr txBox="1"/>
          <p:nvPr/>
        </p:nvSpPr>
        <p:spPr>
          <a:xfrm>
            <a:off x="107061" y="3864165"/>
            <a:ext cx="47853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콘텐츠연합플랫폼 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AWS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아키텍처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78778C-4997-1CFC-9E43-B3460797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4" y="1486302"/>
            <a:ext cx="3816206" cy="2170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232437-FFF2-9EDC-1E3E-7B0811FD4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21" y="1004294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3224611" y="2438426"/>
            <a:ext cx="5113877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b="1" dirty="0"/>
              <a:t>Amazon CloudFront </a:t>
            </a:r>
            <a:r>
              <a:rPr lang="ko-KR" altLang="en-US" b="1" dirty="0"/>
              <a:t>실습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00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ko-KR" b="1" dirty="0"/>
              <a:t>Amazon CloudFront</a:t>
            </a:r>
            <a:endParaRPr b="1" dirty="0"/>
          </a:p>
        </p:txBody>
      </p:sp>
      <p:sp>
        <p:nvSpPr>
          <p:cNvPr id="41" name="Google Shape;581;p71">
            <a:extLst>
              <a:ext uri="{FF2B5EF4-FFF2-40B4-BE49-F238E27FC236}">
                <a16:creationId xmlns:a16="http://schemas.microsoft.com/office/drawing/2014/main" id="{BAFB1292-DA17-6A05-1F32-8A3A806A6A3D}"/>
              </a:ext>
            </a:extLst>
          </p:cNvPr>
          <p:cNvSpPr txBox="1"/>
          <p:nvPr/>
        </p:nvSpPr>
        <p:spPr>
          <a:xfrm>
            <a:off x="6246055" y="1870375"/>
            <a:ext cx="24079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ontserrat"/>
                <a:sym typeface="Montserrat"/>
              </a:rPr>
              <a:t>배포 도메인 이름을 통해 연결</a:t>
            </a:r>
            <a:endParaRPr sz="24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ontserrat"/>
              <a:sym typeface="Montserrat"/>
            </a:endParaRPr>
          </a:p>
        </p:txBody>
      </p:sp>
      <p:sp>
        <p:nvSpPr>
          <p:cNvPr id="42" name="Google Shape;582;p71">
            <a:extLst>
              <a:ext uri="{FF2B5EF4-FFF2-40B4-BE49-F238E27FC236}">
                <a16:creationId xmlns:a16="http://schemas.microsoft.com/office/drawing/2014/main" id="{1059246C-9CE5-A1AF-36D4-E3CF8B16CB39}"/>
              </a:ext>
            </a:extLst>
          </p:cNvPr>
          <p:cNvSpPr txBox="1"/>
          <p:nvPr/>
        </p:nvSpPr>
        <p:spPr>
          <a:xfrm>
            <a:off x="2409119" y="1988441"/>
            <a:ext cx="23225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Lato"/>
                <a:sym typeface="Lato"/>
              </a:rPr>
              <a:t>S3 </a:t>
            </a:r>
            <a:r>
              <a:rPr lang="ko-KR" alt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Lato"/>
                <a:sym typeface="Lato"/>
              </a:rPr>
              <a:t>버킷 업로드</a:t>
            </a:r>
            <a:endParaRPr sz="24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Lato"/>
              <a:sym typeface="Lato"/>
            </a:endParaRPr>
          </a:p>
        </p:txBody>
      </p:sp>
      <p:sp>
        <p:nvSpPr>
          <p:cNvPr id="43" name="Google Shape;583;p71">
            <a:extLst>
              <a:ext uri="{FF2B5EF4-FFF2-40B4-BE49-F238E27FC236}">
                <a16:creationId xmlns:a16="http://schemas.microsoft.com/office/drawing/2014/main" id="{0C0C9FB0-7335-28E1-13D5-84A9C0AE4A96}"/>
              </a:ext>
            </a:extLst>
          </p:cNvPr>
          <p:cNvSpPr txBox="1"/>
          <p:nvPr/>
        </p:nvSpPr>
        <p:spPr>
          <a:xfrm>
            <a:off x="4465886" y="3531858"/>
            <a:ext cx="2366525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CloudFront</a:t>
            </a:r>
            <a:r>
              <a:rPr lang="ko-KR" alt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생성</a:t>
            </a:r>
            <a:endParaRPr sz="24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45" name="Google Shape;585;p71">
            <a:extLst>
              <a:ext uri="{FF2B5EF4-FFF2-40B4-BE49-F238E27FC236}">
                <a16:creationId xmlns:a16="http://schemas.microsoft.com/office/drawing/2014/main" id="{23F92422-685A-F6FE-996E-02D3A6A2F4BD}"/>
              </a:ext>
            </a:extLst>
          </p:cNvPr>
          <p:cNvSpPr txBox="1"/>
          <p:nvPr/>
        </p:nvSpPr>
        <p:spPr>
          <a:xfrm>
            <a:off x="618727" y="3531858"/>
            <a:ext cx="1896798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S3 </a:t>
            </a:r>
            <a:r>
              <a:rPr lang="ko-KR" alt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버킷</a:t>
            </a:r>
            <a:r>
              <a:rPr 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 </a:t>
            </a:r>
            <a:r>
              <a:rPr lang="ko-KR" altLang="en-US" sz="24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생성</a:t>
            </a:r>
            <a:endParaRPr sz="24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grpSp>
        <p:nvGrpSpPr>
          <p:cNvPr id="47" name="Google Shape;587;p71">
            <a:extLst>
              <a:ext uri="{FF2B5EF4-FFF2-40B4-BE49-F238E27FC236}">
                <a16:creationId xmlns:a16="http://schemas.microsoft.com/office/drawing/2014/main" id="{C475B77D-3F17-4E61-6224-F071179BCBF7}"/>
              </a:ext>
            </a:extLst>
          </p:cNvPr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48" name="Google Shape;588;p71">
              <a:extLst>
                <a:ext uri="{FF2B5EF4-FFF2-40B4-BE49-F238E27FC236}">
                  <a16:creationId xmlns:a16="http://schemas.microsoft.com/office/drawing/2014/main" id="{A49B189B-7981-1241-E9FD-547B06DDFEB2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591;p71">
              <a:extLst>
                <a:ext uri="{FF2B5EF4-FFF2-40B4-BE49-F238E27FC236}">
                  <a16:creationId xmlns:a16="http://schemas.microsoft.com/office/drawing/2014/main" id="{7BEA11B9-9FC3-21DC-5A23-F0247FF6D853}"/>
                </a:ext>
              </a:extLst>
            </p:cNvPr>
            <p:cNvCxnSpPr>
              <a:stCxn id="52" idx="3"/>
              <a:endCxn id="53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93;p71">
              <a:extLst>
                <a:ext uri="{FF2B5EF4-FFF2-40B4-BE49-F238E27FC236}">
                  <a16:creationId xmlns:a16="http://schemas.microsoft.com/office/drawing/2014/main" id="{53692A7A-0348-B4D5-B675-E8607E789B5F}"/>
                </a:ext>
              </a:extLst>
            </p:cNvPr>
            <p:cNvCxnSpPr>
              <a:stCxn id="53" idx="3"/>
              <a:endCxn id="54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" name="Google Shape;589;p71">
              <a:extLst>
                <a:ext uri="{FF2B5EF4-FFF2-40B4-BE49-F238E27FC236}">
                  <a16:creationId xmlns:a16="http://schemas.microsoft.com/office/drawing/2014/main" id="{A55AA10F-7859-749B-1727-2324D556205E}"/>
                </a:ext>
              </a:extLst>
            </p:cNvPr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2" name="Google Shape;590;p71">
              <a:extLst>
                <a:ext uri="{FF2B5EF4-FFF2-40B4-BE49-F238E27FC236}">
                  <a16:creationId xmlns:a16="http://schemas.microsoft.com/office/drawing/2014/main" id="{FF1DDD11-E908-443D-0D0E-8B5C91A36E07}"/>
                </a:ext>
              </a:extLst>
            </p:cNvPr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3" name="Google Shape;592;p71">
              <a:extLst>
                <a:ext uri="{FF2B5EF4-FFF2-40B4-BE49-F238E27FC236}">
                  <a16:creationId xmlns:a16="http://schemas.microsoft.com/office/drawing/2014/main" id="{BF7C6412-8972-D264-E598-CD7D7FD74D68}"/>
                </a:ext>
              </a:extLst>
            </p:cNvPr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4" name="Google Shape;594;p71">
              <a:extLst>
                <a:ext uri="{FF2B5EF4-FFF2-40B4-BE49-F238E27FC236}">
                  <a16:creationId xmlns:a16="http://schemas.microsoft.com/office/drawing/2014/main" id="{31D00441-A69D-4420-5CA8-A04671C62E28}"/>
                </a:ext>
              </a:extLst>
            </p:cNvPr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03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S3 </a:t>
            </a:r>
            <a:r>
              <a:rPr lang="ko-KR" altLang="en-US" sz="3200" b="1" dirty="0"/>
              <a:t>버킷 생성</a:t>
            </a:r>
            <a:endParaRPr sz="32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366384-B16B-A00A-254C-D4FE721F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791"/>
            <a:ext cx="9144000" cy="154991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B1EDF7-267F-E040-57D1-366C7F62BAA9}"/>
              </a:ext>
            </a:extLst>
          </p:cNvPr>
          <p:cNvSpPr/>
          <p:nvPr/>
        </p:nvSpPr>
        <p:spPr>
          <a:xfrm>
            <a:off x="7174522" y="2961249"/>
            <a:ext cx="869411" cy="2447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0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S3 </a:t>
            </a:r>
            <a:r>
              <a:rPr lang="ko-KR" altLang="en-US" sz="3200" b="1" dirty="0"/>
              <a:t>버킷 생성</a:t>
            </a:r>
            <a:endParaRPr sz="32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B78B10-0BD6-697C-25EF-971328F1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53" y="1192538"/>
            <a:ext cx="3977628" cy="35059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8721E1-1CF2-9B4D-88E4-2F3C9A9097AA}"/>
              </a:ext>
            </a:extLst>
          </p:cNvPr>
          <p:cNvSpPr/>
          <p:nvPr/>
        </p:nvSpPr>
        <p:spPr>
          <a:xfrm>
            <a:off x="3307651" y="2285400"/>
            <a:ext cx="2528698" cy="5000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9ACA52-662C-3094-71D6-69AA8180515F}"/>
              </a:ext>
            </a:extLst>
          </p:cNvPr>
          <p:cNvSpPr/>
          <p:nvPr/>
        </p:nvSpPr>
        <p:spPr>
          <a:xfrm>
            <a:off x="5085471" y="4125175"/>
            <a:ext cx="1751428" cy="572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13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S3 </a:t>
            </a:r>
            <a:r>
              <a:rPr lang="ko-KR" altLang="en-US" sz="3200" b="1" dirty="0"/>
              <a:t>버킷 생성</a:t>
            </a:r>
            <a:endParaRPr sz="32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E212794-1281-DD24-2553-6FD8AD9C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09" y="1223363"/>
            <a:ext cx="3437625" cy="34751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D54616-389C-722F-6B91-36088FFB4C5D}"/>
              </a:ext>
            </a:extLst>
          </p:cNvPr>
          <p:cNvSpPr/>
          <p:nvPr/>
        </p:nvSpPr>
        <p:spPr>
          <a:xfrm>
            <a:off x="3373698" y="1877436"/>
            <a:ext cx="2956764" cy="11611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5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S3 </a:t>
            </a:r>
            <a:r>
              <a:rPr lang="ko-KR" altLang="en-US" sz="3200" b="1" dirty="0"/>
              <a:t>버킷 생성</a:t>
            </a:r>
            <a:endParaRPr sz="32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95531CB-6894-3921-E86E-9067B787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37952"/>
            <a:ext cx="8686800" cy="28675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6C7F5A-F3FA-08C2-D2A9-FDFE481690FF}"/>
              </a:ext>
            </a:extLst>
          </p:cNvPr>
          <p:cNvSpPr/>
          <p:nvPr/>
        </p:nvSpPr>
        <p:spPr>
          <a:xfrm>
            <a:off x="436098" y="3812345"/>
            <a:ext cx="7617656" cy="1932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1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목차</a:t>
            </a:r>
            <a:endParaRPr b="1"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3"/>
          </p:nvPr>
        </p:nvSpPr>
        <p:spPr>
          <a:xfrm>
            <a:off x="1482451" y="1902222"/>
            <a:ext cx="2828139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CloudFront</a:t>
            </a:r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"/>
          </p:nvPr>
        </p:nvSpPr>
        <p:spPr>
          <a:xfrm>
            <a:off x="4833412" y="1882262"/>
            <a:ext cx="2828139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Amazon S3</a:t>
            </a:r>
            <a:endParaRPr b="1" dirty="0"/>
          </a:p>
        </p:txBody>
      </p:sp>
      <p:sp>
        <p:nvSpPr>
          <p:cNvPr id="272" name="Google Shape;272;p41"/>
          <p:cNvSpPr txBox="1">
            <a:spLocks noGrp="1"/>
          </p:cNvSpPr>
          <p:nvPr>
            <p:ph type="subTitle" idx="5"/>
          </p:nvPr>
        </p:nvSpPr>
        <p:spPr>
          <a:xfrm>
            <a:off x="4453572" y="3750238"/>
            <a:ext cx="3580956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b="1" dirty="0"/>
              <a:t>Amazon CloudFront </a:t>
            </a:r>
            <a:r>
              <a:rPr lang="ko-KR" altLang="en-US" b="1" dirty="0"/>
              <a:t>실습</a:t>
            </a:r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7"/>
          </p:nvPr>
        </p:nvSpPr>
        <p:spPr>
          <a:xfrm>
            <a:off x="1221042" y="3750238"/>
            <a:ext cx="3350958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CloudFront </a:t>
            </a:r>
            <a:r>
              <a:rPr lang="ko-KR" altLang="en-US" b="1" dirty="0"/>
              <a:t>활용 사례</a:t>
            </a:r>
            <a:endParaRPr b="1" dirty="0"/>
          </a:p>
        </p:txBody>
      </p:sp>
      <p:sp>
        <p:nvSpPr>
          <p:cNvPr id="276" name="Google Shape;276;p4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S3 </a:t>
            </a:r>
            <a:r>
              <a:rPr lang="ko-KR" altLang="en-US" sz="3200" b="1" dirty="0"/>
              <a:t>버킷 생성</a:t>
            </a:r>
            <a:endParaRPr sz="32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FA9209-86D3-EC1E-E0D3-76058770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6" y="1539754"/>
            <a:ext cx="8198427" cy="23330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FE94AD-2164-ECE0-E788-66A778BB8CD0}"/>
              </a:ext>
            </a:extLst>
          </p:cNvPr>
          <p:cNvSpPr/>
          <p:nvPr/>
        </p:nvSpPr>
        <p:spPr>
          <a:xfrm>
            <a:off x="7673926" y="3453618"/>
            <a:ext cx="689318" cy="3094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S3 </a:t>
            </a:r>
            <a:r>
              <a:rPr lang="ko-KR" altLang="en-US" sz="3200" b="1" dirty="0"/>
              <a:t>버킷 생성</a:t>
            </a:r>
            <a:endParaRPr sz="3200" b="1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424F6B9-4943-9AB1-B26C-4F40A077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36" y="1166213"/>
            <a:ext cx="7169728" cy="30407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7129C8-78EC-C76E-D893-6D55948C508F}"/>
              </a:ext>
            </a:extLst>
          </p:cNvPr>
          <p:cNvSpPr/>
          <p:nvPr/>
        </p:nvSpPr>
        <p:spPr>
          <a:xfrm>
            <a:off x="1277611" y="3495221"/>
            <a:ext cx="2415158" cy="7117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68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S3 </a:t>
            </a:r>
            <a:r>
              <a:rPr lang="ko-KR" altLang="en-US" sz="3200" b="1" dirty="0"/>
              <a:t>버킷 생성</a:t>
            </a:r>
            <a:endParaRPr sz="3200" b="1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1FCBEC0-89F0-AF73-DFDE-36647C4A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273" y="1659695"/>
            <a:ext cx="5195454" cy="30387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8B58509-A37B-4DD4-04BE-7BA140320E3B}"/>
              </a:ext>
            </a:extLst>
          </p:cNvPr>
          <p:cNvSpPr/>
          <p:nvPr/>
        </p:nvSpPr>
        <p:spPr>
          <a:xfrm>
            <a:off x="4670474" y="4555300"/>
            <a:ext cx="872197" cy="143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7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CloudFront </a:t>
            </a:r>
            <a:r>
              <a:rPr lang="ko-KR" altLang="en-US" sz="3200" b="1" dirty="0"/>
              <a:t>생성</a:t>
            </a:r>
            <a:endParaRPr sz="32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F8DE92C-2658-5B73-37FD-79DB1931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823123"/>
            <a:ext cx="7717550" cy="14972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69C025-17D0-F85C-4671-E4A7BA07E7B4}"/>
              </a:ext>
            </a:extLst>
          </p:cNvPr>
          <p:cNvSpPr/>
          <p:nvPr/>
        </p:nvSpPr>
        <p:spPr>
          <a:xfrm>
            <a:off x="5971735" y="2974717"/>
            <a:ext cx="921434" cy="2467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32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CloudFront </a:t>
            </a:r>
            <a:r>
              <a:rPr lang="ko-KR" altLang="en-US" sz="3200" b="1" dirty="0"/>
              <a:t>생성</a:t>
            </a:r>
            <a:endParaRPr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504AE9-3FEA-52EA-0E2B-14DCA93A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37" y="1155175"/>
            <a:ext cx="3972926" cy="3543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36190E6-9E6B-2D1A-7156-FD2EB4F5941F}"/>
              </a:ext>
            </a:extLst>
          </p:cNvPr>
          <p:cNvSpPr/>
          <p:nvPr/>
        </p:nvSpPr>
        <p:spPr>
          <a:xfrm>
            <a:off x="3050140" y="2855142"/>
            <a:ext cx="1289743" cy="1623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944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CloudFront </a:t>
            </a:r>
            <a:r>
              <a:rPr lang="ko-KR" altLang="en-US" sz="3200" b="1" dirty="0"/>
              <a:t>생성</a:t>
            </a:r>
            <a:endParaRPr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BDDC27-33D7-C6A6-B3CE-29112FDD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891" y="1170469"/>
            <a:ext cx="3408218" cy="35280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93A6FB-7898-E61D-36DD-1BF460927531}"/>
              </a:ext>
            </a:extLst>
          </p:cNvPr>
          <p:cNvSpPr/>
          <p:nvPr/>
        </p:nvSpPr>
        <p:spPr>
          <a:xfrm>
            <a:off x="3197851" y="2813537"/>
            <a:ext cx="2028297" cy="3516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79267F-FD57-5B48-8BBF-4D117842A488}"/>
              </a:ext>
            </a:extLst>
          </p:cNvPr>
          <p:cNvSpPr/>
          <p:nvPr/>
        </p:nvSpPr>
        <p:spPr>
          <a:xfrm>
            <a:off x="3197851" y="3317974"/>
            <a:ext cx="2028297" cy="263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35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CloudFront </a:t>
            </a:r>
            <a:r>
              <a:rPr lang="ko-KR" altLang="en-US" sz="3200" b="1" dirty="0"/>
              <a:t>접속</a:t>
            </a:r>
            <a:endParaRPr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79E1E-559A-C2CA-5E82-0E64F1F17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41" y="1247726"/>
            <a:ext cx="6026728" cy="264804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AF2B38B-6B5E-7AD4-611C-6C4CBBDE7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175" y="4125775"/>
            <a:ext cx="3924300" cy="6667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55A725-ABF4-6BEE-0714-9BA64E1DC9A3}"/>
              </a:ext>
            </a:extLst>
          </p:cNvPr>
          <p:cNvSpPr/>
          <p:nvPr/>
        </p:nvSpPr>
        <p:spPr>
          <a:xfrm>
            <a:off x="1340916" y="2172858"/>
            <a:ext cx="1050592" cy="2608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713986-DA46-2A10-4714-E8D372D872CC}"/>
              </a:ext>
            </a:extLst>
          </p:cNvPr>
          <p:cNvSpPr/>
          <p:nvPr/>
        </p:nvSpPr>
        <p:spPr>
          <a:xfrm>
            <a:off x="3605815" y="4466492"/>
            <a:ext cx="2528698" cy="3260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59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CloudFront </a:t>
            </a:r>
            <a:r>
              <a:rPr lang="ko-KR" altLang="en-US" sz="3200" b="1" dirty="0"/>
              <a:t>실습 결과</a:t>
            </a:r>
            <a:endParaRPr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8C1E0B-9975-E260-F0AB-D3CCC919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77" y="1327506"/>
            <a:ext cx="7263245" cy="30775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4CB3D9-65CA-8496-D18A-05169D4F2CD3}"/>
              </a:ext>
            </a:extLst>
          </p:cNvPr>
          <p:cNvSpPr/>
          <p:nvPr/>
        </p:nvSpPr>
        <p:spPr>
          <a:xfrm>
            <a:off x="6829864" y="4269544"/>
            <a:ext cx="1373757" cy="1355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781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CloudFront </a:t>
            </a:r>
            <a:r>
              <a:rPr lang="ko-KR" altLang="en-US" sz="3200" b="1" dirty="0"/>
              <a:t>실습 결과</a:t>
            </a:r>
            <a:endParaRPr sz="32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C9BB5DE-E984-2137-91EC-CDF6F6A4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32" y="1348443"/>
            <a:ext cx="6930736" cy="29227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49DE53-CFF0-792E-B371-A94305647CFC}"/>
              </a:ext>
            </a:extLst>
          </p:cNvPr>
          <p:cNvSpPr/>
          <p:nvPr/>
        </p:nvSpPr>
        <p:spPr>
          <a:xfrm>
            <a:off x="6752492" y="4125775"/>
            <a:ext cx="1231922" cy="1454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59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b="1" dirty="0"/>
              <a:t>CloudFront </a:t>
            </a:r>
            <a:r>
              <a:rPr lang="ko-KR" altLang="en-US" sz="3200" b="1" dirty="0"/>
              <a:t>실습 결과</a:t>
            </a:r>
            <a:endParaRPr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A23294-D026-A2A1-3163-BF278DFA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27" y="1431121"/>
            <a:ext cx="6463146" cy="27592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207DB7-1C9D-3006-A168-35015C240D3E}"/>
              </a:ext>
            </a:extLst>
          </p:cNvPr>
          <p:cNvSpPr/>
          <p:nvPr/>
        </p:nvSpPr>
        <p:spPr>
          <a:xfrm>
            <a:off x="6654017" y="4065563"/>
            <a:ext cx="1131407" cy="1247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64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3743640" y="2380625"/>
            <a:ext cx="4075820" cy="604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b="1" dirty="0"/>
              <a:t>Amazon CloudFront</a:t>
            </a:r>
            <a:endParaRPr dirty="0"/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19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ctrTitle"/>
          </p:nvPr>
        </p:nvSpPr>
        <p:spPr>
          <a:xfrm>
            <a:off x="1039950" y="1886784"/>
            <a:ext cx="7064100" cy="1369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감사합니다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3576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ko-KR" b="1" dirty="0"/>
              <a:t>Amazon CloudFront</a:t>
            </a:r>
            <a:endParaRPr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567D74-CD0D-3F54-9AFC-8E399EEF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329366"/>
            <a:ext cx="3896035" cy="2924556"/>
          </a:xfrm>
          <a:prstGeom prst="rect">
            <a:avLst/>
          </a:prstGeom>
        </p:spPr>
      </p:pic>
      <p:sp>
        <p:nvSpPr>
          <p:cNvPr id="7" name="Google Shape;980;p99">
            <a:extLst>
              <a:ext uri="{FF2B5EF4-FFF2-40B4-BE49-F238E27FC236}">
                <a16:creationId xmlns:a16="http://schemas.microsoft.com/office/drawing/2014/main" id="{1548E7BF-D39D-9041-0968-2C02CE988B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55502" y="1329366"/>
            <a:ext cx="4190962" cy="2548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AWS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제공하는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CDN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캐싱을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통해 좀 더 빠른 전송 속도를 제공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 세계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엣지로케이션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배치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지연을 최소화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11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ko-KR" b="1" dirty="0"/>
              <a:t>Amazon CloudFront </a:t>
            </a:r>
            <a:r>
              <a:rPr lang="ko-KR" altLang="en-US" b="1" dirty="0"/>
              <a:t>특징 및 장점</a:t>
            </a:r>
            <a:endParaRPr b="1" dirty="0"/>
          </a:p>
        </p:txBody>
      </p:sp>
      <p:sp>
        <p:nvSpPr>
          <p:cNvPr id="3" name="Google Shape;870;p89">
            <a:extLst>
              <a:ext uri="{FF2B5EF4-FFF2-40B4-BE49-F238E27FC236}">
                <a16:creationId xmlns:a16="http://schemas.microsoft.com/office/drawing/2014/main" id="{C99C429C-09D9-7C8F-8291-1974D3CCB7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64168" y="2459492"/>
            <a:ext cx="1751698" cy="5418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ko-KR" altLang="en-US" sz="2000" b="1" dirty="0"/>
              <a:t>콘텐츠의 전달</a:t>
            </a:r>
            <a:endParaRPr lang="en-US" altLang="ko-KR" sz="2000" b="1" dirty="0"/>
          </a:p>
        </p:txBody>
      </p:sp>
      <p:sp>
        <p:nvSpPr>
          <p:cNvPr id="5" name="Google Shape;872;p89">
            <a:extLst>
              <a:ext uri="{FF2B5EF4-FFF2-40B4-BE49-F238E27FC236}">
                <a16:creationId xmlns:a16="http://schemas.microsoft.com/office/drawing/2014/main" id="{6208FBD2-6318-A86B-08B8-577D65F1237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508007" y="2415231"/>
            <a:ext cx="1807004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/>
              <a:t>엣지</a:t>
            </a:r>
            <a:r>
              <a:rPr lang="ko-KR" altLang="en-US" sz="2000" b="1" dirty="0"/>
              <a:t> 로케이션</a:t>
            </a:r>
            <a:endParaRPr sz="2000" b="1" dirty="0"/>
          </a:p>
        </p:txBody>
      </p:sp>
      <p:grpSp>
        <p:nvGrpSpPr>
          <p:cNvPr id="11" name="Google Shape;878;p89">
            <a:extLst>
              <a:ext uri="{FF2B5EF4-FFF2-40B4-BE49-F238E27FC236}">
                <a16:creationId xmlns:a16="http://schemas.microsoft.com/office/drawing/2014/main" id="{51CD032C-7B06-3F87-40AF-4EDB618D49AC}"/>
              </a:ext>
            </a:extLst>
          </p:cNvPr>
          <p:cNvGrpSpPr/>
          <p:nvPr/>
        </p:nvGrpSpPr>
        <p:grpSpPr>
          <a:xfrm>
            <a:off x="3823311" y="2566748"/>
            <a:ext cx="367261" cy="364686"/>
            <a:chOff x="-64781025" y="3361050"/>
            <a:chExt cx="317425" cy="315200"/>
          </a:xfrm>
        </p:grpSpPr>
        <p:sp>
          <p:nvSpPr>
            <p:cNvPr id="12" name="Google Shape;879;p89">
              <a:extLst>
                <a:ext uri="{FF2B5EF4-FFF2-40B4-BE49-F238E27FC236}">
                  <a16:creationId xmlns:a16="http://schemas.microsoft.com/office/drawing/2014/main" id="{87D6A23D-072C-8D9D-44CB-618F33EACBDF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880;p89">
              <a:extLst>
                <a:ext uri="{FF2B5EF4-FFF2-40B4-BE49-F238E27FC236}">
                  <a16:creationId xmlns:a16="http://schemas.microsoft.com/office/drawing/2014/main" id="{BEDFE9F6-9E05-96C3-D8F9-EBC212DA0530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1;p89">
              <a:extLst>
                <a:ext uri="{FF2B5EF4-FFF2-40B4-BE49-F238E27FC236}">
                  <a16:creationId xmlns:a16="http://schemas.microsoft.com/office/drawing/2014/main" id="{3B079D94-2342-D16F-1407-61FFFC4E3EAD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2;p89">
              <a:extLst>
                <a:ext uri="{FF2B5EF4-FFF2-40B4-BE49-F238E27FC236}">
                  <a16:creationId xmlns:a16="http://schemas.microsoft.com/office/drawing/2014/main" id="{AF84702A-CBED-42EC-F8D1-54F917CC6263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883;p89">
            <a:extLst>
              <a:ext uri="{FF2B5EF4-FFF2-40B4-BE49-F238E27FC236}">
                <a16:creationId xmlns:a16="http://schemas.microsoft.com/office/drawing/2014/main" id="{017C8279-600D-4F60-7365-B19ABCD3F0D2}"/>
              </a:ext>
            </a:extLst>
          </p:cNvPr>
          <p:cNvGrpSpPr/>
          <p:nvPr/>
        </p:nvGrpSpPr>
        <p:grpSpPr>
          <a:xfrm>
            <a:off x="6849319" y="2537253"/>
            <a:ext cx="359972" cy="365467"/>
            <a:chOff x="-59400775" y="4084200"/>
            <a:chExt cx="311125" cy="315875"/>
          </a:xfrm>
        </p:grpSpPr>
        <p:sp>
          <p:nvSpPr>
            <p:cNvPr id="17" name="Google Shape;884;p89">
              <a:extLst>
                <a:ext uri="{FF2B5EF4-FFF2-40B4-BE49-F238E27FC236}">
                  <a16:creationId xmlns:a16="http://schemas.microsoft.com/office/drawing/2014/main" id="{CE840D68-AB36-5DB3-E020-C10045771A14}"/>
                </a:ext>
              </a:extLst>
            </p:cNvPr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5;p89">
              <a:extLst>
                <a:ext uri="{FF2B5EF4-FFF2-40B4-BE49-F238E27FC236}">
                  <a16:creationId xmlns:a16="http://schemas.microsoft.com/office/drawing/2014/main" id="{E0041384-EE63-3F8D-F5C4-67F454356721}"/>
                </a:ext>
              </a:extLst>
            </p:cNvPr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6;p89">
              <a:extLst>
                <a:ext uri="{FF2B5EF4-FFF2-40B4-BE49-F238E27FC236}">
                  <a16:creationId xmlns:a16="http://schemas.microsoft.com/office/drawing/2014/main" id="{3CEF6425-AA46-EEB4-3D1A-08477DE33004}"/>
                </a:ext>
              </a:extLst>
            </p:cNvPr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7;p89">
              <a:extLst>
                <a:ext uri="{FF2B5EF4-FFF2-40B4-BE49-F238E27FC236}">
                  <a16:creationId xmlns:a16="http://schemas.microsoft.com/office/drawing/2014/main" id="{B16DB975-B7DE-00AB-9665-8FAC8968775C}"/>
                </a:ext>
              </a:extLst>
            </p:cNvPr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8;p89">
              <a:extLst>
                <a:ext uri="{FF2B5EF4-FFF2-40B4-BE49-F238E27FC236}">
                  <a16:creationId xmlns:a16="http://schemas.microsoft.com/office/drawing/2014/main" id="{D36DFDA8-8BAE-4BBD-10C0-973F61A6B6E2}"/>
                </a:ext>
              </a:extLst>
            </p:cNvPr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9;p89">
              <a:extLst>
                <a:ext uri="{FF2B5EF4-FFF2-40B4-BE49-F238E27FC236}">
                  <a16:creationId xmlns:a16="http://schemas.microsoft.com/office/drawing/2014/main" id="{4AC1D565-4515-3880-8E04-0A8EA65F5107}"/>
                </a:ext>
              </a:extLst>
            </p:cNvPr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90;p89">
            <a:extLst>
              <a:ext uri="{FF2B5EF4-FFF2-40B4-BE49-F238E27FC236}">
                <a16:creationId xmlns:a16="http://schemas.microsoft.com/office/drawing/2014/main" id="{ADA41A27-E242-0992-F160-519A2D807308}"/>
              </a:ext>
            </a:extLst>
          </p:cNvPr>
          <p:cNvGrpSpPr/>
          <p:nvPr/>
        </p:nvGrpSpPr>
        <p:grpSpPr>
          <a:xfrm>
            <a:off x="993984" y="2537253"/>
            <a:ext cx="307231" cy="348690"/>
            <a:chOff x="2423775" y="3226875"/>
            <a:chExt cx="259925" cy="295000"/>
          </a:xfrm>
        </p:grpSpPr>
        <p:sp>
          <p:nvSpPr>
            <p:cNvPr id="24" name="Google Shape;891;p89">
              <a:extLst>
                <a:ext uri="{FF2B5EF4-FFF2-40B4-BE49-F238E27FC236}">
                  <a16:creationId xmlns:a16="http://schemas.microsoft.com/office/drawing/2014/main" id="{884F2A48-4A4F-C2D4-7BCB-38F8603144FC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2;p89">
              <a:extLst>
                <a:ext uri="{FF2B5EF4-FFF2-40B4-BE49-F238E27FC236}">
                  <a16:creationId xmlns:a16="http://schemas.microsoft.com/office/drawing/2014/main" id="{F734374A-21CF-3CD3-E9B5-6C2F9CC8ECFA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93;p89">
              <a:extLst>
                <a:ext uri="{FF2B5EF4-FFF2-40B4-BE49-F238E27FC236}">
                  <a16:creationId xmlns:a16="http://schemas.microsoft.com/office/drawing/2014/main" id="{E6B718FA-28E1-2C93-5907-334F41488005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872;p89">
            <a:extLst>
              <a:ext uri="{FF2B5EF4-FFF2-40B4-BE49-F238E27FC236}">
                <a16:creationId xmlns:a16="http://schemas.microsoft.com/office/drawing/2014/main" id="{F356898E-97EF-36CB-A3BB-E97F44D3EEAC}"/>
              </a:ext>
            </a:extLst>
          </p:cNvPr>
          <p:cNvSpPr txBox="1">
            <a:spLocks/>
          </p:cNvSpPr>
          <p:nvPr/>
        </p:nvSpPr>
        <p:spPr>
          <a:xfrm>
            <a:off x="7275420" y="2573176"/>
            <a:ext cx="766778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ko-KR" altLang="en-US" sz="2000" b="1" dirty="0"/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288475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/>
              <a:t>엣지</a:t>
            </a:r>
            <a:r>
              <a:rPr lang="ko-KR" altLang="en-US" sz="3200" b="1" dirty="0"/>
              <a:t> 로케이션</a:t>
            </a:r>
          </a:p>
        </p:txBody>
      </p:sp>
      <p:sp>
        <p:nvSpPr>
          <p:cNvPr id="5" name="Google Shape;851;p87">
            <a:extLst>
              <a:ext uri="{FF2B5EF4-FFF2-40B4-BE49-F238E27FC236}">
                <a16:creationId xmlns:a16="http://schemas.microsoft.com/office/drawing/2014/main" id="{B9C30235-BA8C-379A-9491-2916BF345D0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1507" y="2801412"/>
            <a:ext cx="2726874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지연시간이 가장 낮은 </a:t>
            </a:r>
            <a:r>
              <a:rPr lang="ko-KR" altLang="en-US" sz="1400" dirty="0" err="1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엣지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 로케이션으로 라우팅 되어 콘텐츠 전송 성능이 뛰어남</a:t>
            </a:r>
            <a:endParaRPr lang="en-US" altLang="ko-KR" sz="14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7" name="Google Shape;853;p87">
            <a:extLst>
              <a:ext uri="{FF2B5EF4-FFF2-40B4-BE49-F238E27FC236}">
                <a16:creationId xmlns:a16="http://schemas.microsoft.com/office/drawing/2014/main" id="{23E54006-9A3D-A0E8-5749-615221821A9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52952" y="2802786"/>
            <a:ext cx="2779933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전세계에 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400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개 이상 분포되어 어디서나 필요할 때 사용 가능</a:t>
            </a:r>
          </a:p>
        </p:txBody>
      </p:sp>
      <p:sp>
        <p:nvSpPr>
          <p:cNvPr id="10" name="Google Shape;856;p87">
            <a:extLst>
              <a:ext uri="{FF2B5EF4-FFF2-40B4-BE49-F238E27FC236}">
                <a16:creationId xmlns:a16="http://schemas.microsoft.com/office/drawing/2014/main" id="{6FDD0117-5606-4720-2353-BA15B9EC86C2}"/>
              </a:ext>
            </a:extLst>
          </p:cNvPr>
          <p:cNvSpPr txBox="1"/>
          <p:nvPr/>
        </p:nvSpPr>
        <p:spPr>
          <a:xfrm>
            <a:off x="1535219" y="1961769"/>
            <a:ext cx="20154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분포도</a:t>
            </a:r>
            <a:endParaRPr sz="24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" name="Google Shape;857;p87">
            <a:extLst>
              <a:ext uri="{FF2B5EF4-FFF2-40B4-BE49-F238E27FC236}">
                <a16:creationId xmlns:a16="http://schemas.microsoft.com/office/drawing/2014/main" id="{2EE628EB-B184-05ED-9017-7C8C9BFBBE83}"/>
              </a:ext>
            </a:extLst>
          </p:cNvPr>
          <p:cNvSpPr txBox="1"/>
          <p:nvPr/>
        </p:nvSpPr>
        <p:spPr>
          <a:xfrm>
            <a:off x="5039349" y="1961769"/>
            <a:ext cx="2951699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지연시간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232049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/>
              <a:t>콘텐츠의 전달</a:t>
            </a:r>
          </a:p>
        </p:txBody>
      </p:sp>
      <p:sp>
        <p:nvSpPr>
          <p:cNvPr id="5" name="Google Shape;851;p87">
            <a:extLst>
              <a:ext uri="{FF2B5EF4-FFF2-40B4-BE49-F238E27FC236}">
                <a16:creationId xmlns:a16="http://schemas.microsoft.com/office/drawing/2014/main" id="{B9C30235-BA8C-379A-9491-2916BF345D0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1507" y="2801412"/>
            <a:ext cx="2726874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콘텐츠가 </a:t>
            </a:r>
            <a:r>
              <a:rPr lang="ko-KR" altLang="en-US" sz="1600" dirty="0" err="1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엣지</a:t>
            </a:r>
            <a:r>
              <a:rPr lang="ko-KR" altLang="en-US" sz="1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 로케이션에 없는 경우 콘텐츠의 최종 버전에 대한 소스로 지정된 오리진에서 콘텐츠 검색</a:t>
            </a:r>
            <a:endParaRPr lang="en-US" altLang="ko-KR" sz="16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7" name="Google Shape;853;p87">
            <a:extLst>
              <a:ext uri="{FF2B5EF4-FFF2-40B4-BE49-F238E27FC236}">
                <a16:creationId xmlns:a16="http://schemas.microsoft.com/office/drawing/2014/main" id="{23E54006-9A3D-A0E8-5749-615221821A9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93151" y="2802786"/>
            <a:ext cx="3114248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콘텐츠를 가장 효과적으로 서비스할 수 있는 </a:t>
            </a:r>
            <a:r>
              <a:rPr lang="ko-KR" altLang="en-US" sz="1600" dirty="0" err="1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엣지로</a:t>
            </a:r>
            <a:r>
              <a:rPr lang="ko-KR" altLang="en-US" sz="1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 라우팅하여 콘텐츠 배포 속도 향상</a:t>
            </a:r>
          </a:p>
        </p:txBody>
      </p:sp>
      <p:sp>
        <p:nvSpPr>
          <p:cNvPr id="10" name="Google Shape;856;p87">
            <a:extLst>
              <a:ext uri="{FF2B5EF4-FFF2-40B4-BE49-F238E27FC236}">
                <a16:creationId xmlns:a16="http://schemas.microsoft.com/office/drawing/2014/main" id="{6FDD0117-5606-4720-2353-BA15B9EC86C2}"/>
              </a:ext>
            </a:extLst>
          </p:cNvPr>
          <p:cNvSpPr txBox="1"/>
          <p:nvPr/>
        </p:nvSpPr>
        <p:spPr>
          <a:xfrm>
            <a:off x="1535219" y="1961769"/>
            <a:ext cx="20154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AWS </a:t>
            </a: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백본 네트워크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" name="Google Shape;857;p87">
            <a:extLst>
              <a:ext uri="{FF2B5EF4-FFF2-40B4-BE49-F238E27FC236}">
                <a16:creationId xmlns:a16="http://schemas.microsoft.com/office/drawing/2014/main" id="{2EE628EB-B184-05ED-9017-7C8C9BFBBE83}"/>
              </a:ext>
            </a:extLst>
          </p:cNvPr>
          <p:cNvSpPr txBox="1"/>
          <p:nvPr/>
        </p:nvSpPr>
        <p:spPr>
          <a:xfrm>
            <a:off x="5039349" y="1961769"/>
            <a:ext cx="2951699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엣지로케이션</a:t>
            </a: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 대체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172320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/>
              <a:t>보안</a:t>
            </a:r>
          </a:p>
        </p:txBody>
      </p:sp>
      <p:sp>
        <p:nvSpPr>
          <p:cNvPr id="5" name="Google Shape;851;p87">
            <a:extLst>
              <a:ext uri="{FF2B5EF4-FFF2-40B4-BE49-F238E27FC236}">
                <a16:creationId xmlns:a16="http://schemas.microsoft.com/office/drawing/2014/main" id="{B9C30235-BA8C-379A-9491-2916BF345D0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1507" y="2801412"/>
            <a:ext cx="2726874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AWS Shield Standard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를 사용하여 추가 요금 없이 </a:t>
            </a:r>
            <a:r>
              <a:rPr lang="en-US" altLang="ko-KR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DDoS</a:t>
            </a: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공격으로부터 보호</a:t>
            </a:r>
            <a:endParaRPr lang="en-US" altLang="ko-KR" sz="14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Vidaloka"/>
              <a:sym typeface="Vidaloka"/>
            </a:endParaRPr>
          </a:p>
        </p:txBody>
      </p:sp>
      <p:sp>
        <p:nvSpPr>
          <p:cNvPr id="7" name="Google Shape;853;p87">
            <a:extLst>
              <a:ext uri="{FF2B5EF4-FFF2-40B4-BE49-F238E27FC236}">
                <a16:creationId xmlns:a16="http://schemas.microsoft.com/office/drawing/2014/main" id="{23E54006-9A3D-A0E8-5749-615221821A9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52952" y="2802786"/>
            <a:ext cx="2779933" cy="109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Vidaloka"/>
                <a:sym typeface="Vidaloka"/>
              </a:rPr>
              <a:t>트래픽 암호화 및 액세스 제어를 통해 보안을 개선 및 향상</a:t>
            </a:r>
          </a:p>
        </p:txBody>
      </p:sp>
      <p:sp>
        <p:nvSpPr>
          <p:cNvPr id="10" name="Google Shape;856;p87">
            <a:extLst>
              <a:ext uri="{FF2B5EF4-FFF2-40B4-BE49-F238E27FC236}">
                <a16:creationId xmlns:a16="http://schemas.microsoft.com/office/drawing/2014/main" id="{6FDD0117-5606-4720-2353-BA15B9EC86C2}"/>
              </a:ext>
            </a:extLst>
          </p:cNvPr>
          <p:cNvSpPr txBox="1"/>
          <p:nvPr/>
        </p:nvSpPr>
        <p:spPr>
          <a:xfrm>
            <a:off x="1152952" y="1961769"/>
            <a:ext cx="2779934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트래픽 암호화 및 </a:t>
            </a:r>
            <a:endParaRPr lang="en-US" altLang="ko-KR"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액세스 제어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" name="Google Shape;857;p87">
            <a:extLst>
              <a:ext uri="{FF2B5EF4-FFF2-40B4-BE49-F238E27FC236}">
                <a16:creationId xmlns:a16="http://schemas.microsoft.com/office/drawing/2014/main" id="{2EE628EB-B184-05ED-9017-7C8C9BFBBE83}"/>
              </a:ext>
            </a:extLst>
          </p:cNvPr>
          <p:cNvSpPr txBox="1"/>
          <p:nvPr/>
        </p:nvSpPr>
        <p:spPr>
          <a:xfrm>
            <a:off x="5039349" y="1961769"/>
            <a:ext cx="2951699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AWS Shield Standard</a:t>
            </a:r>
            <a:endParaRPr sz="2000" b="1" dirty="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  <p:extLst>
      <p:ext uri="{BB962C8B-B14F-4D97-AF65-F5344CB8AC3E}">
        <p14:creationId xmlns:p14="http://schemas.microsoft.com/office/powerpoint/2010/main" val="244217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4162874" y="2438426"/>
            <a:ext cx="2920678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Amazon S3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286</Words>
  <Application>Microsoft Office PowerPoint</Application>
  <PresentationFormat>화면 슬라이드 쇼(16:9)</PresentationFormat>
  <Paragraphs>83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Vidaloka</vt:lpstr>
      <vt:lpstr>Merriweather</vt:lpstr>
      <vt:lpstr>Arial</vt:lpstr>
      <vt:lpstr>Noto Sans KR Black</vt:lpstr>
      <vt:lpstr>Montserrat</vt:lpstr>
      <vt:lpstr>Noto Sans KR</vt:lpstr>
      <vt:lpstr>Minimalist Business Slides by Slidesgo</vt:lpstr>
      <vt:lpstr>Amazon CloudFront</vt:lpstr>
      <vt:lpstr>목차</vt:lpstr>
      <vt:lpstr>Amazon CloudFront</vt:lpstr>
      <vt:lpstr>Amazon CloudFront</vt:lpstr>
      <vt:lpstr>Amazon CloudFront 특징 및 장점</vt:lpstr>
      <vt:lpstr>엣지 로케이션</vt:lpstr>
      <vt:lpstr>콘텐츠의 전달</vt:lpstr>
      <vt:lpstr>보안</vt:lpstr>
      <vt:lpstr>Amazon S3</vt:lpstr>
      <vt:lpstr>Amazon S3</vt:lpstr>
      <vt:lpstr>Amazon S3 특징</vt:lpstr>
      <vt:lpstr>Amazon CloudFront  활용 사례</vt:lpstr>
      <vt:lpstr>사례 : 웨이브 (콘텐츠연합플랫폼)</vt:lpstr>
      <vt:lpstr>Amazon CloudFront 실습</vt:lpstr>
      <vt:lpstr>Amazon CloudFront</vt:lpstr>
      <vt:lpstr>S3 버킷 생성</vt:lpstr>
      <vt:lpstr>S3 버킷 생성</vt:lpstr>
      <vt:lpstr>S3 버킷 생성</vt:lpstr>
      <vt:lpstr>S3 버킷 생성</vt:lpstr>
      <vt:lpstr>S3 버킷 생성</vt:lpstr>
      <vt:lpstr>S3 버킷 생성</vt:lpstr>
      <vt:lpstr>S3 버킷 생성</vt:lpstr>
      <vt:lpstr>CloudFront 생성</vt:lpstr>
      <vt:lpstr>CloudFront 생성</vt:lpstr>
      <vt:lpstr>CloudFront 생성</vt:lpstr>
      <vt:lpstr>CloudFront 접속</vt:lpstr>
      <vt:lpstr>CloudFront 실습 결과</vt:lpstr>
      <vt:lpstr>CloudFront 실습 결과</vt:lpstr>
      <vt:lpstr>CloudFront 실습 결과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Slides</dc:title>
  <dc:creator>신경식</dc:creator>
  <cp:lastModifiedBy>신 경식</cp:lastModifiedBy>
  <cp:revision>49</cp:revision>
  <dcterms:modified xsi:type="dcterms:W3CDTF">2022-06-06T08:38:22Z</dcterms:modified>
</cp:coreProperties>
</file>